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45" r:id="rId3"/>
    <p:sldId id="388" r:id="rId4"/>
    <p:sldId id="389" r:id="rId5"/>
    <p:sldId id="363" r:id="rId6"/>
    <p:sldId id="364" r:id="rId7"/>
    <p:sldId id="382" r:id="rId8"/>
    <p:sldId id="383" r:id="rId9"/>
    <p:sldId id="384" r:id="rId10"/>
    <p:sldId id="360" r:id="rId11"/>
    <p:sldId id="380" r:id="rId12"/>
    <p:sldId id="385" r:id="rId13"/>
    <p:sldId id="386" r:id="rId14"/>
    <p:sldId id="387" r:id="rId15"/>
    <p:sldId id="362" r:id="rId16"/>
    <p:sldId id="361" r:id="rId17"/>
    <p:sldId id="354" r:id="rId18"/>
    <p:sldId id="356" r:id="rId19"/>
    <p:sldId id="366" r:id="rId20"/>
    <p:sldId id="365" r:id="rId21"/>
    <p:sldId id="335" r:id="rId22"/>
    <p:sldId id="357" r:id="rId23"/>
    <p:sldId id="394" r:id="rId24"/>
    <p:sldId id="349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97" r:id="rId35"/>
    <p:sldId id="377" r:id="rId36"/>
    <p:sldId id="378" r:id="rId37"/>
    <p:sldId id="379" r:id="rId38"/>
    <p:sldId id="381" r:id="rId39"/>
    <p:sldId id="308" r:id="rId40"/>
    <p:sldId id="348" r:id="rId41"/>
    <p:sldId id="342" r:id="rId42"/>
    <p:sldId id="391" r:id="rId43"/>
    <p:sldId id="330" r:id="rId44"/>
    <p:sldId id="367" r:id="rId45"/>
    <p:sldId id="332" r:id="rId46"/>
    <p:sldId id="333" r:id="rId47"/>
    <p:sldId id="393" r:id="rId48"/>
    <p:sldId id="392" r:id="rId49"/>
    <p:sldId id="395" r:id="rId50"/>
    <p:sldId id="396" r:id="rId51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867" autoAdjust="0"/>
    <p:restoredTop sz="92970" autoAdjust="0"/>
  </p:normalViewPr>
  <p:slideViewPr>
    <p:cSldViewPr>
      <p:cViewPr varScale="1">
        <p:scale>
          <a:sx n="99" d="100"/>
          <a:sy n="99" d="100"/>
        </p:scale>
        <p:origin x="-142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beneater/comments/w447u3/created_a_random_maze_program_for_my_putey1_ttl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10/14/2022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1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  Digital schematic</a:t>
            </a:r>
            <a:r>
              <a:rPr lang="en-US" baseline="0" dirty="0" smtClean="0"/>
              <a:t> tool: Three *.dig files: base IO,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schematic view,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PCB view (recommended).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&amp; budget allows will do the course with</a:t>
            </a:r>
            <a:r>
              <a:rPr lang="en-US" baseline="0" dirty="0" smtClean="0"/>
              <a:t> the DE10-Lite board (in the fall).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added</a:t>
            </a:r>
            <a:r>
              <a:rPr lang="en-US" baseline="0" dirty="0" smtClean="0"/>
              <a:t> the three boards at the bottom row.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9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Did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 part number: XC7S50-CSGA324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65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Vivado’s</a:t>
            </a:r>
            <a:r>
              <a:rPr lang="en-US" dirty="0" smtClean="0"/>
              <a:t> schematic of the fresh-start design,</a:t>
            </a:r>
            <a:r>
              <a:rPr lang="en-US" baseline="0" dirty="0" smtClean="0"/>
              <a:t> use to</a:t>
            </a:r>
            <a:r>
              <a:rPr lang="en-US" dirty="0" smtClean="0"/>
              <a:t> compare</a:t>
            </a:r>
            <a:r>
              <a:rPr lang="en-US" baseline="0" dirty="0" smtClean="0"/>
              <a:t> with the Digital schematic and its RTL (used ctrl A &amp; ctrl B for bolding)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0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http://www.fundinguniverse.com/company-histories</a:t>
            </a:r>
            <a:r>
              <a:rPr lang="en-US" baseline="0" dirty="0" smtClean="0"/>
              <a:t> has histories of Xilinx and many other companies 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Files at https://github.com/jimbrake/FPGA_Boot_Camp have a date code suffix and are updated frequently.  Currently</a:t>
            </a:r>
            <a:r>
              <a:rPr lang="en-US" baseline="0" dirty="0" smtClean="0"/>
              <a:t> s</a:t>
            </a:r>
            <a:r>
              <a:rPr lang="en-US" dirty="0" smtClean="0"/>
              <a:t>everal</a:t>
            </a:r>
            <a:r>
              <a:rPr lang="en-US" baseline="0" dirty="0" smtClean="0"/>
              <a:t> universities issue an FPGA board to each student for a one semester course.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63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organized</a:t>
            </a:r>
            <a:r>
              <a:rPr lang="en-US" baseline="0" dirty="0" smtClean="0"/>
              <a:t> and stable proto-board wiring see a Ben Eater's web page: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https://www.reddit.com/r/beneater/comments/w447u3/created_a_random_maze_program_for_my_putey1_ttl/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65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 board with two ARM A9</a:t>
            </a:r>
            <a:r>
              <a:rPr lang="en-US" baseline="0" dirty="0" smtClean="0"/>
              <a:t> cores.  Available at </a:t>
            </a:r>
            <a:r>
              <a:rPr lang="en-US" baseline="0" dirty="0" err="1" smtClean="0"/>
              <a:t>RealDigital</a:t>
            </a:r>
            <a:r>
              <a:rPr lang="en-US" baseline="0" dirty="0" smtClean="0"/>
              <a:t> and Newark.  </a:t>
            </a:r>
            <a:r>
              <a:rPr lang="en-US" b="1" baseline="0" dirty="0" smtClean="0"/>
              <a:t>See http://www.pynq.io for it’s software infrastructure!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1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  Arduino  headers and DRAM.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backordered, 16 week lead time.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ARM core.  </a:t>
            </a:r>
            <a:r>
              <a:rPr lang="en-US" dirty="0" err="1" smtClean="0"/>
              <a:t>Trenz</a:t>
            </a:r>
            <a:r>
              <a:rPr lang="en-US" dirty="0" smtClean="0"/>
              <a:t> web page: </a:t>
            </a:r>
          </a:p>
          <a:p>
            <a:r>
              <a:rPr lang="en-US" dirty="0" smtClean="0"/>
              <a:t>https://</a:t>
            </a:r>
            <a:r>
              <a:rPr lang="en-US" dirty="0" smtClean="0"/>
              <a:t>shop.trenz-electronic.de/en/TE0727-02-41C34-ZynqBerryZero-Module-with-Xilinx-Zynq-7010-512-MB-DDR3L-SDRAM-3-x-6.5-cm  Not in stock.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96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</a:t>
            </a:r>
            <a:r>
              <a:rPr lang="en-US" dirty="0" err="1" smtClean="0"/>
              <a:t>Gowin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GW1NR-9 FPGA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ARM Cortex M3, 8K LUTs, 2</a:t>
            </a:r>
            <a:r>
              <a:rPr lang="en-US" baseline="0" dirty="0" smtClean="0"/>
              <a:t> push buttons</a:t>
            </a:r>
            <a:r>
              <a:rPr lang="en-US" dirty="0" smtClean="0"/>
              <a:t>, 6 LEDs, HDMI connector, SD slot, DRAM, LCD connector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83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stock at Mouser, ARM Cortex-M4F, uses wide tiles = ~2.4K 4LUTS.  Lithium battery support (Feather form factor).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70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stock at Mouser, ARM Cortex-M4F, uses wide tiles = ~2.4K 4LUTS.  Lithium battery support (Feather form factor).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94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  <a:r>
              <a:rPr lang="en-US" baseline="0" dirty="0" smtClean="0"/>
              <a:t> covers all the calculator features including radix (binary, hex, decimal) and the binary operations (AND, OR, XOR, shifts and rotate).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5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FPGA Boot Camp avoids teaching VHDL or Verilog, instead you learn by seeing the VHDL or Verilog generated</a:t>
            </a:r>
            <a:r>
              <a:rPr lang="en-US" baseline="0" dirty="0" smtClean="0"/>
              <a:t> from your schematic.  This is done to get to a working “ FPGA flow” more easily.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6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clock is 100MHz.  Here the clock</a:t>
            </a:r>
            <a:r>
              <a:rPr lang="en-US" baseline="0" dirty="0" smtClean="0"/>
              <a:t> (via right click) is set to 1Hz.  Digital generates a clock divider that divides 100MHz by 50 million.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8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left</a:t>
            </a:r>
            <a:r>
              <a:rPr lang="en-US" baseline="0" dirty="0" smtClean="0"/>
              <a:t> the VHDL interface to </a:t>
            </a:r>
            <a:r>
              <a:rPr lang="en-US" baseline="0" dirty="0" err="1" smtClean="0"/>
              <a:t>clockGenerator.vhdl</a:t>
            </a:r>
            <a:r>
              <a:rPr lang="en-US" baseline="0" dirty="0" smtClean="0"/>
              <a:t>.  On the right the </a:t>
            </a:r>
            <a:r>
              <a:rPr lang="en-US" baseline="0" dirty="0" err="1" smtClean="0"/>
              <a:t>clockGenerator.vhdl</a:t>
            </a:r>
            <a:r>
              <a:rPr lang="en-US" baseline="0" dirty="0" smtClean="0"/>
              <a:t> file.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8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left the description of a D flip-flop.  On the right the VHDL interface to the Boolean Board signals in use.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09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entire description of the circuitry</a:t>
            </a:r>
            <a:r>
              <a:rPr lang="en-US" baseline="0" dirty="0" smtClean="0"/>
              <a:t> associated with the schematic.  Including a port map of the clock divider.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18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Verilog</a:t>
            </a:r>
            <a:r>
              <a:rPr lang="en-US" baseline="0" dirty="0" smtClean="0"/>
              <a:t> is a modern version of Verilog and provides the same capabilities as VHDL.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downloads/e06bddc63669cbc91ae981df18bcf3c5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pga4student.com/2017/08/verilog-vs-vhdl-explain-by-exampl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andland.com/lesson-4-what-is-a-look-up-table-lu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rake/FPGA_Boot_Camp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Vy4KEj9kZ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hyperlink" Target="https://nandland.com/lesson-15-what-is-a-block-ram-bra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s://www.youtube.com/playlist?list=PLEBQazB0HUyT1WmMONxRZn9NmQ_9CIKhb" TargetMode="External"/><Relationship Id="rId7" Type="http://schemas.openxmlformats.org/officeDocument/2006/relationships/hyperlink" Target="http://www.fundinguniverse.com/company-histories/altera-corporation-histor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inst.eecs.berkeley.edu/~cs294-59/fa10/resources/Xilinx-history/Xilinx-history.html" TargetMode="External"/><Relationship Id="rId5" Type="http://schemas.openxmlformats.org/officeDocument/2006/relationships/hyperlink" Target="https://www.youtube.com/watch?v=4ntXSyOhlBY" TargetMode="External"/><Relationship Id="rId4" Type="http://schemas.openxmlformats.org/officeDocument/2006/relationships/hyperlink" Target="http://www.cpe.virginia.edu/grads/pdfs/January%202016/VLSI.pdf" TargetMode="External"/><Relationship Id="rId9" Type="http://schemas.openxmlformats.org/officeDocument/2006/relationships/hyperlink" Target="https://opencores.org/projec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K5WQqN3_4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onics-lab.com/meet-the-zynqberryzero-an-fpga-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Afternoon Slides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Running generated RTL thru </a:t>
            </a:r>
            <a:r>
              <a:rPr lang="en-US" sz="3600" dirty="0" err="1" smtClean="0"/>
              <a:t>Vivado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RTL (Register Transfer Language)</a:t>
            </a:r>
            <a:br>
              <a:rPr lang="en-US" sz="4000" dirty="0" smtClean="0"/>
            </a:br>
            <a:r>
              <a:rPr lang="en-US" sz="2700" dirty="0"/>
              <a:t>VHDL and Verilog are “hardware description” </a:t>
            </a:r>
            <a:r>
              <a:rPr lang="en-US" sz="2700" dirty="0" smtClean="0"/>
              <a:t>languages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Separates design into combinatorial (logic) and sequential (registers).</a:t>
            </a:r>
          </a:p>
          <a:p>
            <a:r>
              <a:rPr lang="en-US" dirty="0" smtClean="0"/>
              <a:t>For simple designs use a single clock</a:t>
            </a:r>
          </a:p>
          <a:p>
            <a:pPr lvl="1"/>
            <a:r>
              <a:rPr lang="en-US" dirty="0" smtClean="0"/>
              <a:t>Boolean Board clock input is 100MHz</a:t>
            </a:r>
          </a:p>
          <a:p>
            <a:pPr lvl="1"/>
            <a:r>
              <a:rPr lang="en-US" dirty="0" smtClean="0"/>
              <a:t>Digital will generate slower clocks</a:t>
            </a:r>
          </a:p>
          <a:p>
            <a:pPr lvl="2"/>
            <a:r>
              <a:rPr lang="en-US" dirty="0" smtClean="0"/>
              <a:t>Right click on clock icon &amp; set frequency</a:t>
            </a:r>
          </a:p>
          <a:p>
            <a:r>
              <a:rPr lang="en-US" dirty="0" smtClean="0"/>
              <a:t>Registers update on rising edge clock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94" y="2286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chematic for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914400"/>
            <a:ext cx="8229600" cy="4525963"/>
          </a:xfrm>
        </p:spPr>
        <p:txBody>
          <a:bodyPr/>
          <a:lstStyle/>
          <a:p>
            <a:r>
              <a:rPr lang="en-US" i="1" dirty="0" err="1" smtClean="0"/>
              <a:t>fresh_start.dig</a:t>
            </a:r>
            <a:r>
              <a:rPr lang="en-US" dirty="0" smtClean="0"/>
              <a:t>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C:\jcb_doc\IEEE\_Emerging tech grant\1st_saturday\fresh_start_220611.dig - Digita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2" y="1447800"/>
            <a:ext cx="796811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11" name="Content Placeholder 10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3" y="1219200"/>
            <a:ext cx="4319807" cy="4572000"/>
          </a:xfrm>
        </p:spPr>
      </p:pic>
      <p:pic>
        <p:nvPicPr>
          <p:cNvPr id="12" name="Picture 11" descr="C:\jcb_doc\IEEE\_Emerging tech grant\_fresh_start\clockGenerator.vhdl - Notepad++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26" y="876676"/>
            <a:ext cx="4372637" cy="55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2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3247867" cy="4525963"/>
          </a:xfrm>
        </p:spPr>
      </p:pic>
      <p:pic>
        <p:nvPicPr>
          <p:cNvPr id="7" name="Picture 6" descr="*C:\jcb_doc\IEEE\_Emerging tech grant\_fresh_start\fresh_start_220715.vhdl - Notepad++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66800"/>
            <a:ext cx="3238952" cy="48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8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3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4014414" cy="5181600"/>
          </a:xfrm>
        </p:spPr>
      </p:pic>
    </p:spTree>
    <p:extLst>
      <p:ext uri="{BB962C8B-B14F-4D97-AF65-F5344CB8AC3E}">
        <p14:creationId xmlns:p14="http://schemas.microsoft.com/office/powerpoint/2010/main" val="7738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Side by side VHDL and Verilog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Digital generates both</a:t>
            </a:r>
          </a:p>
          <a:p>
            <a:r>
              <a:rPr lang="en-US" dirty="0" err="1" smtClean="0"/>
              <a:t>RealDigital’s</a:t>
            </a:r>
            <a:r>
              <a:rPr lang="en-US" dirty="0" smtClean="0"/>
              <a:t> treatment: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www.realdigital.org/downloads/e06bddc63669cbc91ae981df18bcf3c5.pdf</a:t>
            </a:r>
            <a:endParaRPr lang="en-US" sz="2000" dirty="0" smtClean="0"/>
          </a:p>
          <a:p>
            <a:r>
              <a:rPr lang="en-US" dirty="0" smtClean="0"/>
              <a:t>Side by side System-Verilog &amp; VHDL:</a:t>
            </a:r>
          </a:p>
          <a:p>
            <a:pPr lvl="1"/>
            <a:r>
              <a:rPr lang="en-US" dirty="0" smtClean="0"/>
              <a:t>Digital Design and Computer Architecture, Harris &amp; Harris, 2</a:t>
            </a:r>
            <a:r>
              <a:rPr lang="en-US" baseline="30000" dirty="0" smtClean="0"/>
              <a:t>nd</a:t>
            </a:r>
            <a:r>
              <a:rPr lang="en-US" dirty="0" smtClean="0"/>
              <a:t> ed.  Also ARM and RISC-V editions</a:t>
            </a:r>
          </a:p>
          <a:p>
            <a:pPr lvl="1"/>
            <a:r>
              <a:rPr lang="en-US" dirty="0" smtClean="0"/>
              <a:t>Highly recommended, goes from transistors to PCs</a:t>
            </a:r>
          </a:p>
          <a:p>
            <a:r>
              <a:rPr lang="en-US" dirty="0" smtClean="0"/>
              <a:t>Side by side Verilog &amp; VHDL:</a:t>
            </a:r>
          </a:p>
          <a:p>
            <a:pPr lvl="1"/>
            <a:r>
              <a:rPr lang="en-US" dirty="0"/>
              <a:t>HDL Programming Fundamentals: VHDL and </a:t>
            </a:r>
            <a:r>
              <a:rPr lang="en-US" dirty="0" smtClean="0"/>
              <a:t>Verilog,</a:t>
            </a:r>
            <a:r>
              <a:rPr lang="en-US" dirty="0"/>
              <a:t> </a:t>
            </a:r>
            <a:r>
              <a:rPr lang="en-US" dirty="0" err="1" smtClean="0"/>
              <a:t>Nazeih</a:t>
            </a:r>
            <a:r>
              <a:rPr lang="en-US" dirty="0" smtClean="0"/>
              <a:t> </a:t>
            </a:r>
            <a:r>
              <a:rPr lang="en-US" dirty="0" err="1" smtClean="0"/>
              <a:t>Botros</a:t>
            </a:r>
            <a:r>
              <a:rPr lang="en-US" dirty="0" smtClean="0"/>
              <a:t> 2006</a:t>
            </a:r>
          </a:p>
          <a:p>
            <a:r>
              <a:rPr lang="en-US" dirty="0" smtClean="0"/>
              <a:t>Also: </a:t>
            </a:r>
            <a:r>
              <a:rPr lang="en-US" sz="2600" dirty="0">
                <a:hlinkClick r:id="rId4"/>
              </a:rPr>
              <a:t>https://</a:t>
            </a:r>
            <a:r>
              <a:rPr lang="en-US" sz="2600" dirty="0" smtClean="0">
                <a:hlinkClick r:id="rId4"/>
              </a:rPr>
              <a:t>www.fpga4student.com/2017/08/verilog-vs-vhdl-explain-by-example.html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Side by side VHDL and Verilog cont’d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Clive “Max” </a:t>
            </a:r>
            <a:r>
              <a:rPr lang="en-US" dirty="0" err="1" smtClean="0"/>
              <a:t>Maxfield’s</a:t>
            </a:r>
            <a:r>
              <a:rPr lang="en-US" dirty="0" smtClean="0"/>
              <a:t> books:</a:t>
            </a:r>
          </a:p>
          <a:p>
            <a:pPr lvl="1"/>
            <a:r>
              <a:rPr lang="en-US" dirty="0"/>
              <a:t>The Design Warrior's Guide to </a:t>
            </a:r>
            <a:r>
              <a:rPr lang="en-US" dirty="0" smtClean="0"/>
              <a:t>FPGAs, 2004</a:t>
            </a:r>
          </a:p>
          <a:p>
            <a:pPr lvl="1"/>
            <a:r>
              <a:rPr lang="en-US" dirty="0"/>
              <a:t>FPGAs: World Class </a:t>
            </a:r>
            <a:r>
              <a:rPr lang="en-US" dirty="0" smtClean="0"/>
              <a:t>Designs, 2009</a:t>
            </a:r>
          </a:p>
          <a:p>
            <a:pPr lvl="1"/>
            <a:r>
              <a:rPr lang="en-US" dirty="0"/>
              <a:t>Electrical Engineering: Know It </a:t>
            </a:r>
            <a:r>
              <a:rPr lang="en-US" dirty="0" smtClean="0"/>
              <a:t>All, 2011</a:t>
            </a:r>
          </a:p>
          <a:p>
            <a:pPr lvl="2"/>
            <a:r>
              <a:rPr lang="en-US" dirty="0" smtClean="0"/>
              <a:t>covers the entire electronics field</a:t>
            </a:r>
          </a:p>
          <a:p>
            <a:pPr lvl="2"/>
            <a:r>
              <a:rPr lang="en-US" dirty="0" smtClean="0"/>
              <a:t>chapters are written mostly by others</a:t>
            </a:r>
            <a:endParaRPr lang="en-US" dirty="0"/>
          </a:p>
          <a:p>
            <a:r>
              <a:rPr lang="en-US" dirty="0" smtClean="0"/>
              <a:t>Max writes columns for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://www.eejournal.com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/>
              <a:t>https://www.realdigital.org/hardware/boolean</a:t>
            </a:r>
          </a:p>
        </p:txBody>
      </p:sp>
      <p:pic>
        <p:nvPicPr>
          <p:cNvPr id="4" name="Content Placeholder 3" descr="Boolean Board | Real Digital - Google Chrom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6" y="1600200"/>
            <a:ext cx="7696768" cy="45259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FPGA tools do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A </a:t>
            </a:r>
            <a:r>
              <a:rPr lang="en-US" dirty="0"/>
              <a:t>s</a:t>
            </a:r>
            <a:r>
              <a:rPr lang="en-US" dirty="0" smtClean="0"/>
              <a:t>chematic viewer will show chip details</a:t>
            </a:r>
          </a:p>
          <a:p>
            <a:r>
              <a:rPr lang="en-US" dirty="0" smtClean="0"/>
              <a:t>Elaborated Design show’s </a:t>
            </a:r>
            <a:r>
              <a:rPr lang="en-US" dirty="0" err="1" smtClean="0"/>
              <a:t>vivado’s</a:t>
            </a:r>
            <a:r>
              <a:rPr lang="en-US" dirty="0" smtClean="0"/>
              <a:t> version of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Performing Boolean Algebra inside an FPGA using Look-Up Tables (LUTs</a:t>
            </a:r>
            <a:r>
              <a:rPr lang="en-US" sz="2800" dirty="0" smtClean="0"/>
              <a:t>)</a:t>
            </a:r>
          </a:p>
          <a:p>
            <a:r>
              <a:rPr lang="en-US" sz="2800" dirty="0">
                <a:hlinkClick r:id="rId2"/>
              </a:rPr>
              <a:t>https://nandland.com/lesson-4-what-is-a-look-up-table-lut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971800"/>
            <a:ext cx="716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 to the reader: many textbooks and classrooms will spend </a:t>
            </a:r>
            <a:r>
              <a:rPr lang="en-US" sz="2000" dirty="0" smtClean="0"/>
              <a:t>a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significant amount of time discussing how LUTs can be wired </a:t>
            </a:r>
            <a:r>
              <a:rPr lang="en-US" sz="2000" dirty="0" smtClean="0"/>
              <a:t>to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create the optimal solution to a Boolean expression. </a:t>
            </a:r>
            <a:r>
              <a:rPr lang="en-US" sz="2000" dirty="0" smtClean="0"/>
              <a:t> Optimal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means that it uses the least number of gates possible. </a:t>
            </a:r>
            <a:r>
              <a:rPr lang="en-US" sz="2000" dirty="0" smtClean="0"/>
              <a:t>Topics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such as De Morgan’s Law, </a:t>
            </a:r>
            <a:r>
              <a:rPr lang="en-US" sz="2000" dirty="0" err="1"/>
              <a:t>Karnaugh</a:t>
            </a:r>
            <a:r>
              <a:rPr lang="en-US" sz="2000" dirty="0"/>
              <a:t> Maps, the </a:t>
            </a:r>
            <a:r>
              <a:rPr lang="en-US" sz="2000" dirty="0" smtClean="0"/>
              <a:t>Quine-</a:t>
            </a:r>
            <a:r>
              <a:rPr lang="en-US" sz="2000" dirty="0" err="1" smtClean="0"/>
              <a:t>McCluskey</a:t>
            </a:r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dirty="0"/>
              <a:t>method, and others are usually discussed at great length </a:t>
            </a:r>
            <a:r>
              <a:rPr lang="en-US" sz="2000" dirty="0" smtClean="0"/>
              <a:t>that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describe how to optimize digital logic. However I feel that this </a:t>
            </a:r>
            <a:r>
              <a:rPr lang="en-US" sz="2000" dirty="0" smtClean="0"/>
              <a:t>is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not necessary to begin learning about FPGAs. </a:t>
            </a:r>
          </a:p>
        </p:txBody>
      </p:sp>
    </p:spTree>
    <p:extLst>
      <p:ext uri="{BB962C8B-B14F-4D97-AF65-F5344CB8AC3E}">
        <p14:creationId xmlns:p14="http://schemas.microsoft.com/office/powerpoint/2010/main" val="59409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Preliminaries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Full set of files (20MB) at: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n-US" sz="3000" dirty="0" smtClean="0">
                <a:hlinkClick r:id="rId3"/>
              </a:rPr>
              <a:t>https</a:t>
            </a:r>
            <a:r>
              <a:rPr lang="en-US" sz="3000" dirty="0">
                <a:hlinkClick r:id="rId3"/>
              </a:rPr>
              <a:t>://</a:t>
            </a:r>
            <a:r>
              <a:rPr lang="en-US" sz="3000" dirty="0" smtClean="0">
                <a:hlinkClick r:id="rId3"/>
              </a:rPr>
              <a:t>github.com/jimbrake/FPGA_Boot_Camp</a:t>
            </a:r>
            <a:endParaRPr lang="en-US" sz="3000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 tutorial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https://nandland.com/lesson-15-what-is-a-block-ram-bram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What is a Block RAM in an FPGA? For Beginners.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37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Boolean Board background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/>
              <a:t>Have added additional boards to their web </a:t>
            </a:r>
            <a:r>
              <a:rPr lang="en-US" dirty="0" smtClean="0"/>
              <a:t>site</a:t>
            </a:r>
          </a:p>
          <a:p>
            <a:pPr lvl="2"/>
            <a:r>
              <a:rPr lang="en-US" sz="2800" dirty="0" smtClean="0"/>
              <a:t>Some that are very advanced!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/>
              <a:t>Full part number: XC7S50-CSGA324</a:t>
            </a:r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3048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RealDigital.org</a:t>
            </a:r>
            <a:endParaRPr lang="en-US" sz="4000" dirty="0"/>
          </a:p>
        </p:txBody>
      </p:sp>
      <p:pic>
        <p:nvPicPr>
          <p:cNvPr id="7" name="Content Placeholder 5" descr="Welcome to Real Digital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20762"/>
            <a:ext cx="7494996" cy="5486400"/>
          </a:xfrm>
          <a:prstGeom prst="rect">
            <a:avLst/>
          </a:prstGeom>
        </p:spPr>
      </p:pic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Downloading </a:t>
            </a:r>
            <a:r>
              <a:rPr lang="en-US" sz="4000" dirty="0" err="1" smtClean="0"/>
              <a:t>vivado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time: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Creating a </a:t>
            </a:r>
            <a:r>
              <a:rPr lang="en-US" sz="4000" dirty="0" err="1"/>
              <a:t>V</a:t>
            </a:r>
            <a:r>
              <a:rPr lang="en-US" sz="4000" dirty="0" err="1" smtClean="0"/>
              <a:t>ivado</a:t>
            </a:r>
            <a:r>
              <a:rPr lang="en-US" sz="4000" dirty="0" smtClean="0"/>
              <a:t>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Double click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2022.1 icon</a:t>
            </a:r>
          </a:p>
          <a:p>
            <a:r>
              <a:rPr lang="en-US" sz="2800" u="sng" dirty="0" smtClean="0"/>
              <a:t>F</a:t>
            </a:r>
            <a:r>
              <a:rPr lang="en-US" sz="2800" dirty="0" smtClean="0"/>
              <a:t>ile/</a:t>
            </a:r>
            <a:r>
              <a:rPr lang="en-US" sz="2800" u="sng" dirty="0" smtClean="0"/>
              <a:t>P</a:t>
            </a:r>
            <a:r>
              <a:rPr lang="en-US" sz="2800" dirty="0" smtClean="0"/>
              <a:t>roject/</a:t>
            </a:r>
            <a:r>
              <a:rPr lang="en-US" sz="2800" u="sng" dirty="0" smtClean="0"/>
              <a:t>N</a:t>
            </a:r>
            <a:r>
              <a:rPr lang="en-US" sz="2800" dirty="0" smtClean="0"/>
              <a:t>ew/</a:t>
            </a:r>
            <a:r>
              <a:rPr lang="en-US" sz="2800" u="sng" dirty="0" smtClean="0"/>
              <a:t>N</a:t>
            </a:r>
            <a:r>
              <a:rPr lang="en-US" sz="2800" dirty="0" smtClean="0"/>
              <a:t>ext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36" y="2590800"/>
            <a:ext cx="675416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</a:t>
            </a:r>
            <a:r>
              <a:rPr lang="en-US" sz="4000" dirty="0" smtClean="0"/>
              <a:t>project </a:t>
            </a:r>
            <a:r>
              <a:rPr lang="en-US" sz="3600" dirty="0" smtClean="0"/>
              <a:t>step 2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</a:t>
            </a:r>
            <a:r>
              <a:rPr lang="en-US" dirty="0" smtClean="0"/>
              <a:t>roject Type: </a:t>
            </a:r>
            <a:r>
              <a:rPr lang="en-US" u="sng" dirty="0" smtClean="0"/>
              <a:t>R</a:t>
            </a:r>
            <a:r>
              <a:rPr lang="en-US" dirty="0" smtClean="0"/>
              <a:t>TL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 Sources: </a:t>
            </a:r>
            <a:r>
              <a:rPr lang="en-US" u="sng" dirty="0" smtClean="0"/>
              <a:t>N</a:t>
            </a:r>
            <a:r>
              <a:rPr lang="en-US" dirty="0" smtClean="0"/>
              <a:t>ext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675416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127" y="1143000"/>
            <a:ext cx="8229600" cy="4525963"/>
          </a:xfrm>
        </p:spPr>
        <p:txBody>
          <a:bodyPr/>
          <a:lstStyle/>
          <a:p>
            <a:r>
              <a:rPr lang="en-US" dirty="0" smtClean="0"/>
              <a:t>Add Sources: </a:t>
            </a:r>
            <a:r>
              <a:rPr lang="en-US" u="sng" dirty="0" smtClean="0"/>
              <a:t>A</a:t>
            </a:r>
            <a:r>
              <a:rPr lang="en-US" dirty="0" smtClean="0"/>
              <a:t>dd Files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83533"/>
            <a:ext cx="8397927" cy="37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Pick VHDL or Verilog files from your directory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N</a:t>
            </a:r>
            <a:r>
              <a:rPr lang="en-US" dirty="0" smtClean="0"/>
              <a:t>ext  (will copy &amp; add files to project)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Add Source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8" y="1914313"/>
            <a:ext cx="725906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14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Add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dd Constraint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5" y="1828800"/>
            <a:ext cx="6878010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mess of wires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not cool any more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5217348" cy="4495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9649" y="6019799"/>
            <a:ext cx="349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https</a:t>
            </a:r>
            <a:r>
              <a:rPr lang="en-US" sz="2400" dirty="0"/>
              <a:t>://life.ieee.org/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9708" y="1447800"/>
            <a:ext cx="25069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today’s world</a:t>
            </a:r>
          </a:p>
          <a:p>
            <a:r>
              <a:rPr lang="en-US" sz="2800" dirty="0" smtClean="0"/>
              <a:t>most wires are </a:t>
            </a:r>
          </a:p>
          <a:p>
            <a:r>
              <a:rPr lang="en-US" sz="2800" dirty="0" smtClean="0"/>
              <a:t>in the PCB and </a:t>
            </a:r>
          </a:p>
          <a:p>
            <a:r>
              <a:rPr lang="en-US" sz="2800" dirty="0" smtClean="0"/>
              <a:t>In the FPGA !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69708" y="4038600"/>
            <a:ext cx="2730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OK as long as you </a:t>
            </a:r>
          </a:p>
          <a:p>
            <a:r>
              <a:rPr lang="en-US" sz="2800" dirty="0" smtClean="0"/>
              <a:t>don’t need to 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ove the device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24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Need to get this exactly right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444"/>
            <a:ext cx="7162800" cy="4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7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7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600200"/>
            <a:ext cx="544906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10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8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</a:t>
            </a:r>
            <a:r>
              <a:rPr lang="en-US" dirty="0" err="1" smtClean="0"/>
              <a:t>Bitstream</a:t>
            </a:r>
            <a:r>
              <a:rPr lang="en-US" dirty="0" smtClean="0"/>
              <a:t> will do the following: </a:t>
            </a:r>
            <a:endParaRPr lang="en-US" dirty="0"/>
          </a:p>
          <a:p>
            <a:r>
              <a:rPr lang="en-US" dirty="0" smtClean="0"/>
              <a:t>RTL ANALYSIS (checks for errors)</a:t>
            </a:r>
          </a:p>
          <a:p>
            <a:r>
              <a:rPr lang="en-US" dirty="0" smtClean="0"/>
              <a:t>SYNTHESIS (maps RTL to FPGA primitives)</a:t>
            </a:r>
          </a:p>
          <a:p>
            <a:r>
              <a:rPr lang="en-US" dirty="0" smtClean="0"/>
              <a:t>IMPLEMENTATION (wires up the primitives)</a:t>
            </a:r>
          </a:p>
          <a:p>
            <a:r>
              <a:rPr lang="en-US" dirty="0" smtClean="0"/>
              <a:t>PROGRAM AND DEBUG (simulation is key)</a:t>
            </a:r>
          </a:p>
          <a:p>
            <a:r>
              <a:rPr lang="en-US" dirty="0" smtClean="0"/>
              <a:t>And report any errors</a:t>
            </a:r>
          </a:p>
          <a:p>
            <a:r>
              <a:rPr lang="en-US" i="1" dirty="0" smtClean="0"/>
              <a:t>Digital</a:t>
            </a:r>
            <a:r>
              <a:rPr lang="en-US" dirty="0" smtClean="0"/>
              <a:t> generated RTL should not have errors!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30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4000" dirty="0"/>
              <a:t>step </a:t>
            </a:r>
            <a:r>
              <a:rPr lang="en-US" sz="4000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After several minutes and no errors</a:t>
            </a:r>
          </a:p>
          <a:p>
            <a:r>
              <a:rPr lang="en-US" dirty="0" smtClean="0"/>
              <a:t>Check Utilization, I prefer “Table”</a:t>
            </a:r>
          </a:p>
          <a:p>
            <a:pPr lvl="1"/>
            <a:r>
              <a:rPr lang="en-US" dirty="0" smtClean="0"/>
              <a:t>LUT count, DFF count, etc.</a:t>
            </a:r>
          </a:p>
          <a:p>
            <a:pPr lvl="1"/>
            <a:r>
              <a:rPr lang="en-US" dirty="0" smtClean="0"/>
              <a:t>IO should match your design</a:t>
            </a:r>
          </a:p>
          <a:p>
            <a:pPr lvl="1"/>
            <a:r>
              <a:rPr lang="en-US" dirty="0" smtClean="0"/>
              <a:t>BUFG is for the clock input</a:t>
            </a:r>
          </a:p>
          <a:p>
            <a:r>
              <a:rPr lang="en-US" dirty="0" smtClean="0"/>
              <a:t>Post Synthesis is an initial estimate</a:t>
            </a:r>
          </a:p>
          <a:p>
            <a:r>
              <a:rPr lang="en-US" dirty="0" smtClean="0"/>
              <a:t>Post Implementation is final usage</a:t>
            </a:r>
          </a:p>
          <a:p>
            <a:r>
              <a:rPr lang="en-US" dirty="0" smtClean="0"/>
              <a:t>For a simple design Power is &lt; 0.1 Watt</a:t>
            </a:r>
          </a:p>
          <a:p>
            <a:r>
              <a:rPr lang="en-US" dirty="0" err="1" smtClean="0"/>
              <a:t>Vivado</a:t>
            </a:r>
            <a:r>
              <a:rPr lang="en-US" dirty="0" smtClean="0"/>
              <a:t>: Flow/Open Elaborated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2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Elaborated </a:t>
            </a:r>
            <a:r>
              <a:rPr lang="en-US" sz="4000" dirty="0" err="1" smtClean="0"/>
              <a:t>fresh_start</a:t>
            </a:r>
            <a:r>
              <a:rPr lang="en-US" sz="4000" dirty="0" smtClean="0"/>
              <a:t> design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 descr="fresh_start_220611 - [C:/jcb_doc/IEEE/_Emerging tech grant/_fresh_start/fresh_start_220611/fresh_start_220611.xpr] - Vivado 2022.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4400"/>
            <a:ext cx="6182037" cy="5638800"/>
          </a:xfrm>
        </p:spPr>
      </p:pic>
    </p:spTree>
    <p:extLst>
      <p:ext uri="{BB962C8B-B14F-4D97-AF65-F5344CB8AC3E}">
        <p14:creationId xmlns:p14="http://schemas.microsoft.com/office/powerpoint/2010/main" val="702903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Open Hardware Manager</a:t>
            </a:r>
            <a:r>
              <a:rPr lang="en-US" sz="2200" dirty="0" smtClean="0"/>
              <a:t> (board plugged in and turned on)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project_1 - [C:/jcb_doc/IEEE/_Emerging tech grant/_fresh_start/project_1/project_1.xpr] - Vivado 2022.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6352862" cy="50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Open Target – Auto Connect – Program device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Turn switch 3 on</a:t>
            </a:r>
          </a:p>
          <a:p>
            <a:pPr lvl="1"/>
            <a:r>
              <a:rPr lang="en-US" dirty="0" smtClean="0"/>
              <a:t>LED 4 will blink every two seconds</a:t>
            </a:r>
          </a:p>
          <a:p>
            <a:pPr lvl="1"/>
            <a:r>
              <a:rPr lang="en-US" dirty="0" smtClean="0"/>
              <a:t>Other switches control other LEDs</a:t>
            </a:r>
          </a:p>
          <a:p>
            <a:r>
              <a:rPr lang="en-US" b="1" dirty="0" smtClean="0"/>
              <a:t>Success!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Program Devi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8" y="1524000"/>
            <a:ext cx="662079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86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Archive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62" y="9906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File/Project/Archive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Creates zip file of 779KB, full project is 3.5MB</a:t>
            </a:r>
          </a:p>
          <a:p>
            <a:r>
              <a:rPr lang="en-US" sz="2800" dirty="0" smtClean="0"/>
              <a:t>Programming file: </a:t>
            </a:r>
            <a:r>
              <a:rPr lang="en-US" sz="2800" dirty="0" err="1" smtClean="0"/>
              <a:t>Main.bit</a:t>
            </a:r>
            <a:r>
              <a:rPr lang="en-US" sz="2800" dirty="0" smtClean="0"/>
              <a:t> (2,141KB) is compressed!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rchive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76" y="1524000"/>
            <a:ext cx="523948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Vivado</a:t>
            </a:r>
            <a:r>
              <a:rPr lang="en-US" sz="4000" dirty="0" smtClean="0"/>
              <a:t> project summary</a:t>
            </a:r>
            <a:endParaRPr lang="en-US" sz="4000" dirty="0"/>
          </a:p>
        </p:txBody>
      </p:sp>
      <p:pic>
        <p:nvPicPr>
          <p:cNvPr id="6" name="Content Placeholder 5" descr="project_1 - [C:/jcb_doc/IEEE/_Emerging tech grant/_fresh_start/project_1/project_1.xpr] - Vivado 2022.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8338270" cy="5181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83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Autofit/>
          </a:bodyPr>
          <a:lstStyle/>
          <a:p>
            <a:r>
              <a:rPr lang="en-US" sz="1800" dirty="0"/>
              <a:t>Twelve </a:t>
            </a:r>
            <a:r>
              <a:rPr lang="en-US" sz="1800" dirty="0" err="1"/>
              <a:t>youtube</a:t>
            </a:r>
            <a:r>
              <a:rPr lang="en-US" sz="1800" dirty="0"/>
              <a:t> videos on specific FPGA features (uses </a:t>
            </a:r>
            <a:r>
              <a:rPr lang="en-US" sz="1800" dirty="0" err="1"/>
              <a:t>verilog</a:t>
            </a:r>
            <a:r>
              <a:rPr lang="en-US" sz="1800" dirty="0"/>
              <a:t> RTL):  </a:t>
            </a:r>
            <a:r>
              <a:rPr lang="en-US" sz="1600" dirty="0">
                <a:hlinkClick r:id="rId3"/>
              </a:rPr>
              <a:t>https://www.youtube.com/playlist?list=PLEBQazB0HUyT1WmMONxRZn9NmQ_9CIKhb</a:t>
            </a:r>
            <a:endParaRPr lang="en-US" sz="1600" dirty="0"/>
          </a:p>
          <a:p>
            <a:r>
              <a:rPr lang="en-US" sz="1800" i="1" dirty="0" smtClean="0"/>
              <a:t>Three </a:t>
            </a:r>
            <a:r>
              <a:rPr lang="en-US" sz="1800" i="1" dirty="0"/>
              <a:t>Ages of FPGAs: A Retrospective</a:t>
            </a:r>
            <a:r>
              <a:rPr lang="en-US" sz="1800" dirty="0"/>
              <a:t>…, Steve </a:t>
            </a:r>
            <a:r>
              <a:rPr lang="en-US" sz="1800" dirty="0" err="1"/>
              <a:t>Trimberger</a:t>
            </a:r>
            <a:r>
              <a:rPr lang="en-US" sz="1800" dirty="0"/>
              <a:t>, Proc. </a:t>
            </a:r>
            <a:r>
              <a:rPr lang="en-US" sz="1800" dirty="0" smtClean="0"/>
              <a:t>IEEE </a:t>
            </a:r>
            <a:r>
              <a:rPr lang="en-US" sz="1800" dirty="0"/>
              <a:t>v103#3p318, 2015</a:t>
            </a:r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4"/>
              </a:rPr>
              <a:t>www.cpe.virginia.edu/grads/pdfs/January%202016/VLSI.pdf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5"/>
              </a:rPr>
              <a:t>https://</a:t>
            </a:r>
            <a:r>
              <a:rPr lang="en-US" sz="1800" u="sng" dirty="0" smtClean="0">
                <a:hlinkClick r:id="rId5"/>
              </a:rPr>
              <a:t>www.youtube.com/watch?v=4ntXSyOhlBY</a:t>
            </a:r>
            <a:endParaRPr lang="en-US" sz="1800" u="sng" dirty="0" smtClean="0"/>
          </a:p>
          <a:p>
            <a:pPr marL="457200" lvl="1" indent="0">
              <a:buNone/>
            </a:pPr>
            <a:r>
              <a:rPr lang="en-US" sz="1800" i="1" dirty="0" smtClean="0"/>
              <a:t>Xilinx </a:t>
            </a:r>
            <a:r>
              <a:rPr lang="en-US" sz="1800" i="1" dirty="0"/>
              <a:t>Part Family History</a:t>
            </a:r>
            <a:r>
              <a:rPr lang="en-US" sz="1800" dirty="0"/>
              <a:t>, John </a:t>
            </a:r>
            <a:r>
              <a:rPr lang="en-US" sz="1800" dirty="0" err="1" smtClean="0"/>
              <a:t>Lazzaro</a:t>
            </a:r>
            <a:r>
              <a:rPr lang="en-US" sz="1800" dirty="0" smtClean="0"/>
              <a:t>,</a:t>
            </a:r>
          </a:p>
          <a:p>
            <a:pPr marL="457200" lvl="1" indent="0">
              <a:buNone/>
            </a:pPr>
            <a:r>
              <a:rPr lang="en-US" sz="1800" u="sng" dirty="0" smtClean="0">
                <a:hlinkClick r:id="rId6"/>
              </a:rPr>
              <a:t>www-inst.eecs.berkeley.edu</a:t>
            </a:r>
            <a:r>
              <a:rPr lang="en-US" sz="1800" u="sng" dirty="0">
                <a:hlinkClick r:id="rId6"/>
              </a:rPr>
              <a:t>/~cs294-59/fa10/resources/Xilinx-history/Xilinx-history.html</a:t>
            </a:r>
            <a:endParaRPr lang="en-US" sz="1800" dirty="0"/>
          </a:p>
          <a:p>
            <a:r>
              <a:rPr lang="en-US" sz="1800" i="1" dirty="0"/>
              <a:t>Altera History</a:t>
            </a:r>
            <a:r>
              <a:rPr lang="en-US" sz="1800" dirty="0"/>
              <a:t>, </a:t>
            </a:r>
            <a:r>
              <a:rPr lang="en-US" sz="1800" dirty="0" smtClean="0"/>
              <a:t>corporate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http://www.fundinguniverse.com/company-histories/altera-corporation-history</a:t>
            </a:r>
            <a:r>
              <a:rPr lang="en-US" sz="1800" dirty="0" smtClean="0">
                <a:hlinkClick r:id="rId7"/>
              </a:rPr>
              <a:t>/</a:t>
            </a:r>
            <a:endParaRPr lang="en-US" sz="1800" dirty="0"/>
          </a:p>
          <a:p>
            <a:r>
              <a:rPr lang="en-US" sz="1800" dirty="0" smtClean="0"/>
              <a:t>Low cost FPGA boards</a:t>
            </a:r>
          </a:p>
          <a:p>
            <a:pPr marL="457200" lvl="1" indent="0">
              <a:buNone/>
            </a:pPr>
            <a:r>
              <a:rPr lang="en-US" sz="1800" dirty="0">
                <a:hlinkClick r:id="rId8"/>
              </a:rPr>
              <a:t>https://www.joelw.id.au/FPGA/CheapFPGADevelopmentBoards</a:t>
            </a:r>
            <a:endParaRPr lang="en-US" sz="1800" dirty="0"/>
          </a:p>
          <a:p>
            <a:r>
              <a:rPr lang="en-US" sz="1800" dirty="0" smtClean="0"/>
              <a:t>Open source IP </a:t>
            </a:r>
            <a:r>
              <a:rPr lang="en-US" sz="1800" dirty="0">
                <a:hlinkClick r:id="rId9"/>
              </a:rPr>
              <a:t>https://</a:t>
            </a:r>
            <a:r>
              <a:rPr lang="en-US" sz="1800" dirty="0" smtClean="0">
                <a:hlinkClick r:id="rId9"/>
              </a:rPr>
              <a:t>opencores.org/projects</a:t>
            </a:r>
            <a:r>
              <a:rPr lang="en-US" sz="1800" dirty="0" smtClean="0"/>
              <a:t> </a:t>
            </a:r>
          </a:p>
          <a:p>
            <a:r>
              <a:rPr lang="en-US" sz="1800" dirty="0" err="1" smtClean="0"/>
              <a:t>Github</a:t>
            </a:r>
            <a:r>
              <a:rPr lang="en-US" sz="1800" dirty="0" smtClean="0"/>
              <a:t> projects: search on “</a:t>
            </a:r>
            <a:r>
              <a:rPr lang="en-US" sz="1800" dirty="0" err="1" smtClean="0"/>
              <a:t>github</a:t>
            </a:r>
            <a:r>
              <a:rPr lang="en-US" sz="1800" dirty="0" smtClean="0"/>
              <a:t> </a:t>
            </a:r>
            <a:r>
              <a:rPr lang="en-US" sz="1800" dirty="0" err="1" smtClean="0"/>
              <a:t>vhdl</a:t>
            </a:r>
            <a:r>
              <a:rPr lang="en-US" sz="1800" dirty="0" smtClean="0"/>
              <a:t> </a:t>
            </a:r>
            <a:r>
              <a:rPr lang="en-US" sz="1800" dirty="0" err="1" smtClean="0"/>
              <a:t>verilog</a:t>
            </a:r>
            <a:r>
              <a:rPr lang="en-US" sz="1800" dirty="0" smtClean="0"/>
              <a:t> </a:t>
            </a:r>
            <a:r>
              <a:rPr lang="en-US" sz="1800" dirty="0" err="1" smtClean="0"/>
              <a:t>cpu</a:t>
            </a:r>
            <a:r>
              <a:rPr lang="en-US" sz="1800" dirty="0" smtClean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648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143000"/>
            <a:ext cx="8229600" cy="4885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dirty="0" smtClean="0"/>
              <a:t>Zero and ones: One names a single such signal or a group of such signals (subscripted by bit number)</a:t>
            </a:r>
          </a:p>
          <a:p>
            <a:r>
              <a:rPr lang="en-US" sz="4300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A[n-1]x</a:t>
            </a:r>
            <a:r>
              <a:rPr lang="en-US" sz="3800" baseline="30000" dirty="0" smtClean="0"/>
              <a:t>n-1 </a:t>
            </a:r>
            <a:r>
              <a:rPr lang="en-US" sz="3800" dirty="0" smtClean="0"/>
              <a:t>+ A[n-2]x</a:t>
            </a:r>
            <a:r>
              <a:rPr lang="en-US" sz="3800" baseline="30000" dirty="0" smtClean="0"/>
              <a:t>n-2 </a:t>
            </a:r>
            <a:r>
              <a:rPr lang="en-US" sz="3800" dirty="0" smtClean="0"/>
              <a:t>+ … A[1]x</a:t>
            </a:r>
            <a:r>
              <a:rPr lang="en-US" sz="3800" baseline="30000" dirty="0" smtClean="0"/>
              <a:t>1</a:t>
            </a:r>
            <a:r>
              <a:rPr lang="en-US" sz="3800" dirty="0" smtClean="0"/>
              <a:t> + A[0]x</a:t>
            </a:r>
            <a:r>
              <a:rPr lang="en-US" sz="3800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sz="3800" baseline="30000" dirty="0" smtClean="0"/>
              <a:t>n-1</a:t>
            </a:r>
            <a:r>
              <a:rPr lang="en-US" sz="3800" dirty="0" smtClean="0"/>
              <a:t> is discarded).</a:t>
            </a:r>
          </a:p>
          <a:p>
            <a:r>
              <a:rPr lang="en-US" sz="3800" dirty="0"/>
              <a:t>Windows calculator </a:t>
            </a:r>
            <a:r>
              <a:rPr lang="en-US" sz="3800" dirty="0" smtClean="0"/>
              <a:t>has binary </a:t>
            </a:r>
            <a:r>
              <a:rPr lang="en-US" sz="3800" dirty="0"/>
              <a:t>features: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www.youtube.com/watch?v=PK5WQqN3_44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Not quite free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FPGA/Digital System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 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uture class dates </a:t>
            </a:r>
            <a:r>
              <a:rPr lang="en-US" sz="2800" dirty="0"/>
              <a:t>and registration links at</a:t>
            </a:r>
            <a:r>
              <a:rPr lang="en-US" sz="2800" dirty="0" smtClean="0"/>
              <a:t>:</a:t>
            </a:r>
          </a:p>
          <a:p>
            <a:pPr lvl="1"/>
            <a:r>
              <a:rPr lang="en-US" dirty="0" smtClean="0"/>
              <a:t>TBD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07CEB2-99BF-4F21-925B-A3F82BDB9F7A}" type="datetime1">
              <a:rPr lang="en-US" smtClean="0"/>
              <a:pPr/>
              <a:t>10/14/2022</a:t>
            </a:fld>
            <a:endParaRPr lang="en-US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FPGA board rankings</a:t>
            </a: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11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10/14/2022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4" y="825768"/>
            <a:ext cx="8363492" cy="51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Educational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designer &amp; simulator	(Schematic based, free)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smtClean="0"/>
              <a:t>Boolean Board, </a:t>
            </a:r>
            <a:r>
              <a:rPr lang="en-US" dirty="0" err="1" smtClean="0"/>
              <a:t>Digilent</a:t>
            </a:r>
            <a:r>
              <a:rPr lang="en-US" dirty="0" smtClean="0"/>
              <a:t> </a:t>
            </a:r>
            <a:r>
              <a:rPr lang="en-US" dirty="0" err="1"/>
              <a:t>Basys</a:t>
            </a:r>
            <a:r>
              <a:rPr lang="en-US" dirty="0"/>
              <a:t> </a:t>
            </a:r>
            <a:r>
              <a:rPr lang="en-US" dirty="0" smtClean="0"/>
              <a:t>3 &amp;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PYNQ-Z2 </a:t>
            </a:r>
            <a:r>
              <a:rPr lang="en-US" sz="3200" dirty="0" smtClean="0"/>
              <a:t>$123 at Newark</a:t>
            </a:r>
            <a:br>
              <a:rPr lang="en-US" sz="3200" dirty="0" smtClean="0"/>
            </a:br>
            <a:r>
              <a:rPr lang="en-US" sz="3200" dirty="0" smtClean="0"/>
              <a:t>(for the more advanced user)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5979463"/>
            <a:ext cx="6512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FPGA boards with microprocessor cores typically use serial terminal</a:t>
            </a:r>
          </a:p>
          <a:p>
            <a:r>
              <a:rPr lang="en-US" dirty="0" smtClean="0"/>
              <a:t> for user IO and thus fewer switches, buttons &amp; LEDs needed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52144" cy="4525963"/>
          </a:xfrm>
        </p:spPr>
      </p:pic>
    </p:spTree>
    <p:extLst>
      <p:ext uri="{BB962C8B-B14F-4D97-AF65-F5344CB8AC3E}">
        <p14:creationId xmlns:p14="http://schemas.microsoft.com/office/powerpoint/2010/main" val="30373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Intel/Altera academic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10/14/2022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Xilinx university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10/14/2022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48286" y="637780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$549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600" y="6370180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$2149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ZynqBerryZero</a:t>
            </a:r>
            <a:r>
              <a:rPr lang="en-US" sz="4000" dirty="0" smtClean="0"/>
              <a:t> </a:t>
            </a:r>
            <a:r>
              <a:rPr lang="en-US" sz="3200" dirty="0" smtClean="0"/>
              <a:t>$120</a:t>
            </a:r>
            <a:endParaRPr lang="en-US" sz="3200" dirty="0"/>
          </a:p>
        </p:txBody>
      </p:sp>
      <p:pic>
        <p:nvPicPr>
          <p:cNvPr id="6" name="Content Placeholder 5" descr="Meet the ZynqBerryZero: An FPGA Development Board with a Raspberry Pi Zero Form Factor - Electronics-Lab.com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9200"/>
            <a:ext cx="7622729" cy="4038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2290" y="5486400"/>
            <a:ext cx="6507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www.electronics-lab.com/meet-the-zynqberryzero-an-fpga-</a:t>
            </a:r>
            <a:endParaRPr lang="en-US" dirty="0" smtClean="0"/>
          </a:p>
          <a:p>
            <a:r>
              <a:rPr lang="en-US" dirty="0" smtClean="0"/>
              <a:t>development-board-with-a-raspberry-pi-zero-form-factor/</a:t>
            </a:r>
          </a:p>
          <a:p>
            <a:r>
              <a:rPr lang="en-US" dirty="0" smtClean="0"/>
              <a:t>512MB DDR3, 3x6.5mm, camera conn, mini-</a:t>
            </a:r>
            <a:r>
              <a:rPr lang="en-US" dirty="0" err="1" smtClean="0"/>
              <a:t>hdmi</a:t>
            </a:r>
            <a:r>
              <a:rPr lang="en-US" dirty="0" smtClean="0"/>
              <a:t>, micro SD slot</a:t>
            </a:r>
          </a:p>
        </p:txBody>
      </p:sp>
    </p:spTree>
    <p:extLst>
      <p:ext uri="{BB962C8B-B14F-4D97-AF65-F5344CB8AC3E}">
        <p14:creationId xmlns:p14="http://schemas.microsoft.com/office/powerpoint/2010/main" val="8395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304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Lowest cost with ARM M0 </a:t>
            </a:r>
            <a:r>
              <a:rPr lang="en-US" sz="3200" dirty="0" smtClean="0"/>
              <a:t>$15</a:t>
            </a:r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10/14/2022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595790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QuickLogic</a:t>
            </a:r>
            <a:r>
              <a:rPr lang="en-US" sz="4000" b="1" dirty="0"/>
              <a:t> Thing Plus EOS™ </a:t>
            </a:r>
            <a:r>
              <a:rPr lang="en-US" sz="4000" b="1" dirty="0" smtClean="0"/>
              <a:t>S3</a:t>
            </a:r>
            <a:endParaRPr lang="en-US" sz="4000" dirty="0"/>
          </a:p>
        </p:txBody>
      </p:sp>
      <p:pic>
        <p:nvPicPr>
          <p:cNvPr id="7" name="Content Placeholder 6" descr="QuickLogic Thing Plus EOS S3 - SparkFun | Mouser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6172714" cy="5791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3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This afternoon’s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on the FPGA board</a:t>
            </a:r>
          </a:p>
          <a:p>
            <a:r>
              <a:rPr lang="en-US" dirty="0" smtClean="0"/>
              <a:t>FPGA parts (LUTs, Block RAM, DSP, IO, fabric)</a:t>
            </a:r>
          </a:p>
          <a:p>
            <a:r>
              <a:rPr lang="en-US" dirty="0" smtClean="0"/>
              <a:t>Review of digital logic &amp; binary</a:t>
            </a:r>
          </a:p>
          <a:p>
            <a:r>
              <a:rPr lang="en-US" dirty="0" smtClean="0"/>
              <a:t>Summary of VHDL/Verilog</a:t>
            </a:r>
          </a:p>
          <a:p>
            <a:r>
              <a:rPr lang="en-US" dirty="0" smtClean="0"/>
              <a:t>Summary of constraint files</a:t>
            </a:r>
          </a:p>
          <a:p>
            <a:r>
              <a:rPr lang="en-US" dirty="0" smtClean="0"/>
              <a:t>Do a </a:t>
            </a:r>
            <a:r>
              <a:rPr lang="en-US" dirty="0" err="1" smtClean="0"/>
              <a:t>Vivado</a:t>
            </a:r>
            <a:r>
              <a:rPr lang="en-US" dirty="0" smtClean="0"/>
              <a:t> project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QuickLogic</a:t>
            </a:r>
            <a:r>
              <a:rPr lang="en-US" sz="4000" b="1" dirty="0"/>
              <a:t> Thing Plus EOS™ </a:t>
            </a:r>
            <a:r>
              <a:rPr lang="en-US" sz="4000" b="1" dirty="0" smtClean="0"/>
              <a:t>S3 </a:t>
            </a:r>
            <a:r>
              <a:rPr lang="en-US" sz="3600" dirty="0" smtClean="0"/>
              <a:t>$48</a:t>
            </a:r>
            <a:endParaRPr lang="en-US" sz="3600" dirty="0"/>
          </a:p>
        </p:txBody>
      </p:sp>
      <p:pic>
        <p:nvPicPr>
          <p:cNvPr id="6" name="Content Placeholder 5" descr="QuickLogic Thing Plus EOS S3 - SparkFun | Mouser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90600"/>
            <a:ext cx="5638800" cy="5638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2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This afternoon’s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hasn’t got </a:t>
            </a:r>
            <a:r>
              <a:rPr lang="en-US" dirty="0" err="1" smtClean="0"/>
              <a:t>Vivado</a:t>
            </a:r>
            <a:r>
              <a:rPr lang="en-US" dirty="0" smtClean="0"/>
              <a:t> installed?</a:t>
            </a:r>
          </a:p>
          <a:p>
            <a:pPr lvl="1"/>
            <a:r>
              <a:rPr lang="en-US" dirty="0" smtClean="0"/>
              <a:t>Have a disk drive &amp; flash drive with install files</a:t>
            </a:r>
          </a:p>
          <a:p>
            <a:pPr lvl="1"/>
            <a:r>
              <a:rPr lang="en-US" dirty="0" smtClean="0"/>
              <a:t>Will take 30+minutes</a:t>
            </a:r>
          </a:p>
          <a:p>
            <a:r>
              <a:rPr lang="en-US" dirty="0" smtClean="0"/>
              <a:t>Who hasn’t generated VHDL or Verilog from their schematic?</a:t>
            </a:r>
          </a:p>
          <a:p>
            <a:r>
              <a:rPr lang="en-US" dirty="0"/>
              <a:t>A</a:t>
            </a:r>
            <a:r>
              <a:rPr lang="en-US" dirty="0" smtClean="0"/>
              <a:t> picture of everyone with their FPGA board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2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Boolbd_IOs.dig</a:t>
            </a:r>
            <a:endParaRPr lang="en-US" sz="3600" dirty="0"/>
          </a:p>
        </p:txBody>
      </p:sp>
      <p:pic>
        <p:nvPicPr>
          <p:cNvPr id="6" name="Content Placeholder 5" descr="C: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8" y="1600200"/>
            <a:ext cx="8150363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0" y="6204466"/>
            <a:ext cx="510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338322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Boolbd_Pmods_PCB_view.dig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 descr="C:\Digital\examples\hdl\Boolbd_Pmods_PCB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8150363" cy="4525963"/>
          </a:xfrm>
        </p:spPr>
      </p:pic>
      <p:sp>
        <p:nvSpPr>
          <p:cNvPr id="8" name="TextBox 7"/>
          <p:cNvSpPr txBox="1"/>
          <p:nvPr/>
        </p:nvSpPr>
        <p:spPr>
          <a:xfrm>
            <a:off x="2133600" y="6207081"/>
            <a:ext cx="467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28455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Boolbd_Pmods_schematic_view.dig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5" descr="C:\jcb_doc\IEEE\_Emerging tech grant\_boolbd_config\Boolbd_Pmods_schematic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7115684" cy="4525963"/>
          </a:xfrm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497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168087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9959</TotalTime>
  <Words>2172</Words>
  <Application>Microsoft Office PowerPoint</Application>
  <PresentationFormat>On-screen Show (4:3)</PresentationFormat>
  <Paragraphs>439</Paragraphs>
  <Slides>50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Afternoon Slides Boot Camp for Digital Systems Education Running generated RTL thru Vivado</vt:lpstr>
      <vt:lpstr>Preliminaries</vt:lpstr>
      <vt:lpstr>mess of wires not cool any more</vt:lpstr>
      <vt:lpstr>PowerPoint Presentation</vt:lpstr>
      <vt:lpstr>This afternoon’s agenda</vt:lpstr>
      <vt:lpstr>This afternoon’s agenda</vt:lpstr>
      <vt:lpstr>Boolean Board IOs Boolbd_IOs.dig</vt:lpstr>
      <vt:lpstr>Boolean Board Pmod IOs Boolbd_Pmods_PCB_view.dig</vt:lpstr>
      <vt:lpstr>Boolean Board Pmod IOs Boolbd_Pmods_schematic_view.dig</vt:lpstr>
      <vt:lpstr>RTL (Register Transfer Language) VHDL and Verilog are “hardware description” languages</vt:lpstr>
      <vt:lpstr>Schematic for project</vt:lpstr>
      <vt:lpstr>fresh_start VHDL part 1</vt:lpstr>
      <vt:lpstr>fresh_start VHDL part 2</vt:lpstr>
      <vt:lpstr>fresh_start VHDL part 3</vt:lpstr>
      <vt:lpstr>Side by side VHDL and Verilog</vt:lpstr>
      <vt:lpstr>Side by side VHDL and Verilog cont’d</vt:lpstr>
      <vt:lpstr>Basic Digital tutorials https://www.realdigital.org/hardware/boolean</vt:lpstr>
      <vt:lpstr>What FPGA tools do</vt:lpstr>
      <vt:lpstr>LUTs</vt:lpstr>
      <vt:lpstr>Block RAM tutorial</vt:lpstr>
      <vt:lpstr>Boolean board $69/$79</vt:lpstr>
      <vt:lpstr>Boolean Board background</vt:lpstr>
      <vt:lpstr>PowerPoint Presentation</vt:lpstr>
      <vt:lpstr>Downloading vivado</vt:lpstr>
      <vt:lpstr>Creating a Vivado project</vt:lpstr>
      <vt:lpstr>Creating a Vivado project step 2</vt:lpstr>
      <vt:lpstr>Creating a Vivado project step 3</vt:lpstr>
      <vt:lpstr>Creating a Vivado project step 4</vt:lpstr>
      <vt:lpstr>Creating a Vivado project step 5</vt:lpstr>
      <vt:lpstr>Creating a Vivado project step 6</vt:lpstr>
      <vt:lpstr>Creating a Vivado project step 7</vt:lpstr>
      <vt:lpstr>Creating a Vivado project step 8</vt:lpstr>
      <vt:lpstr>Creating a Vivado project step 9</vt:lpstr>
      <vt:lpstr>Elaborated fresh_start design</vt:lpstr>
      <vt:lpstr>Creating a Vivado project step 10</vt:lpstr>
      <vt:lpstr>Creating a Vivado project step 11</vt:lpstr>
      <vt:lpstr>Archive Project</vt:lpstr>
      <vt:lpstr>Vivado project summary</vt:lpstr>
      <vt:lpstr>FPGA References</vt:lpstr>
      <vt:lpstr>Not quite free</vt:lpstr>
      <vt:lpstr>In conclusion</vt:lpstr>
      <vt:lpstr> </vt:lpstr>
      <vt:lpstr>Educational programs</vt:lpstr>
      <vt:lpstr>PYNQ-Z2 $123 at Newark (for the more advanced user)</vt:lpstr>
      <vt:lpstr>Intel/Altera academic program</vt:lpstr>
      <vt:lpstr>Xilinx university program</vt:lpstr>
      <vt:lpstr>ZynqBerryZero $120</vt:lpstr>
      <vt:lpstr>PowerPoint Presentation</vt:lpstr>
      <vt:lpstr>QuickLogic Thing Plus EOS™ S3</vt:lpstr>
      <vt:lpstr>QuickLogic Thing Plus EOS™ S3 $48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778</cp:revision>
  <cp:lastPrinted>2022-06-11T03:12:14Z</cp:lastPrinted>
  <dcterms:created xsi:type="dcterms:W3CDTF">2015-03-15T00:52:45Z</dcterms:created>
  <dcterms:modified xsi:type="dcterms:W3CDTF">2022-10-15T01:21:42Z</dcterms:modified>
</cp:coreProperties>
</file>